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.xml"/>
  <Override ContentType="application/vnd.openxmlformats-officedocument.presentationml.slideMaster+xml" PartName="/ppt/slideMasters/slideMaster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.xml"/><Relationship Id="rId4" Type="http://schemas.openxmlformats.org/officeDocument/2006/relationships/notesMaster" Target="notesMasters/notesMaster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slide" Target="slides/slide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.xml.rels><?xml version="1.0" encoding="UTF-8" standalone="yes"?><Relationships xmlns="http://schemas.openxmlformats.org/package/2006/relationships"><Relationship Id="rId1" Type="http://schemas.openxmlformats.org/officeDocument/2006/relationships/theme" Target="../theme/theme.xml"/></Relationships>
</file>

<file path=ppt/notesMasters/notesMaster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notesSlide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slideLayout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flipH="1" rot="10800000">
            <a:off x="0" y="3093234"/>
            <a:ext cx="8458200" cy="7124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 txBox="1"/>
          <p:nvPr>
            <p:ph type="ctrTitle"/>
          </p:nvPr>
        </p:nvSpPr>
        <p:spPr>
          <a:xfrm>
            <a:off x="685800" y="1300757"/>
            <a:ext cx="7772400" cy="16841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x="685800" y="3093357"/>
            <a:ext cx="7772400" cy="7124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2"/>
              </a:buClr>
              <a:buNone/>
              <a:defRPr b="1">
                <a:solidFill>
                  <a:schemeClr val="lt2"/>
                </a:solidFill>
              </a:defRPr>
            </a:lvl1pPr>
            <a:lvl2pPr lvl="1"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2pPr>
            <a:lvl3pPr lvl="2"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3pPr>
            <a:lvl4pPr lvl="3"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4pPr>
            <a:lvl5pPr lvl="4"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5pPr>
            <a:lvl6pPr lvl="5"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6pPr>
            <a:lvl7pPr lvl="6"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7pPr>
            <a:lvl8pPr lvl="7"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8pPr>
            <a:lvl9pPr lvl="8"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0" y="205977"/>
            <a:ext cx="8686800" cy="1165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" name="Shape 16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1" type="body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0" y="205977"/>
            <a:ext cx="8686800" cy="1165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" name="Shape 21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457200" y="1460499"/>
            <a:ext cx="4030200" cy="34652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656667" y="1461908"/>
            <a:ext cx="4030200" cy="34652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>
            <a:off x="0" y="205977"/>
            <a:ext cx="8686800" cy="1165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" name="Shape 27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/>
        </p:nvSpPr>
        <p:spPr>
          <a:xfrm>
            <a:off x="0" y="4406309"/>
            <a:ext cx="8686800" cy="5195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None/>
              <a:defRPr b="1" sz="24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theme" Target="../theme/theme1.xml"/></Relationships>
</file>

<file path=ppt/slideMasters/slideMaster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600"/>
              </a:spcBef>
              <a:buClr>
                <a:schemeClr val="dk2"/>
              </a:buClr>
              <a:buSzPct val="100000"/>
              <a:defRPr sz="3000">
                <a:solidFill>
                  <a:schemeClr val="dk2"/>
                </a:solidFill>
              </a:defRPr>
            </a:lvl1pPr>
            <a:lvl2pPr lvl="1">
              <a:spcBef>
                <a:spcPts val="480"/>
              </a:spcBef>
              <a:buClr>
                <a:schemeClr val="dk2"/>
              </a:buClr>
              <a:buSzPct val="100000"/>
              <a:defRPr sz="2400">
                <a:solidFill>
                  <a:schemeClr val="dk2"/>
                </a:solidFill>
              </a:defRPr>
            </a:lvl2pPr>
            <a:lvl3pPr lvl="2">
              <a:spcBef>
                <a:spcPts val="480"/>
              </a:spcBef>
              <a:buClr>
                <a:schemeClr val="dk2"/>
              </a:buClr>
              <a:buSzPct val="100000"/>
              <a:defRPr sz="2400">
                <a:solidFill>
                  <a:schemeClr val="dk2"/>
                </a:solidFill>
              </a:defRPr>
            </a:lvl3pPr>
            <a:lvl4pPr lvl="3"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4pPr>
            <a:lvl5pPr lvl="4"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5pPr>
            <a:lvl6pPr lvl="5"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6pPr>
            <a:lvl7pPr lvl="6"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7pPr>
            <a:lvl8pPr lvl="7"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8pPr>
            <a:lvl9pPr lvl="8"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3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.xml"/><Relationship Id="rId3" Type="http://schemas.openxmlformats.org/officeDocument/2006/relationships/image" Target="../media/image00.jpg"/></Relationships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github.com/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confluence.atlassian.com/bitbucketserver/basic-git-commands-776639767.html" TargetMode="External"/><Relationship Id="rId4" Type="http://schemas.openxmlformats.org/officeDocument/2006/relationships/hyperlink" Target="https://training.github.com/kit/downloads/github-git-cheat-sheet.pdf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choosealicense.com/licenses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mailto:tchoh2@uic.edu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hyperlink" Target="mailto:tchoh2@uic.edu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ctrTitle"/>
          </p:nvPr>
        </p:nvSpPr>
        <p:spPr>
          <a:xfrm>
            <a:off x="685800" y="1300757"/>
            <a:ext cx="7772400" cy="16841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SIG: Open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Week 1: GitHub</a:t>
            </a:r>
          </a:p>
        </p:txBody>
      </p:sp>
      <p:sp>
        <p:nvSpPr>
          <p:cNvPr id="40" name="Shape 40"/>
          <p:cNvSpPr txBox="1"/>
          <p:nvPr>
            <p:ph idx="1" type="subTitle"/>
          </p:nvPr>
        </p:nvSpPr>
        <p:spPr>
          <a:xfrm>
            <a:off x="685800" y="3093357"/>
            <a:ext cx="7772400" cy="7124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Tim Choh</a:t>
            </a:r>
          </a:p>
        </p:txBody>
      </p:sp>
      <p:pic>
        <p:nvPicPr>
          <p:cNvPr id="41" name="Shape 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43250" y="0"/>
            <a:ext cx="2100750" cy="2068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How to Setup Github</a:t>
            </a:r>
          </a:p>
        </p:txBody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 u="sng">
                <a:solidFill>
                  <a:schemeClr val="hlink"/>
                </a:solidFill>
                <a:hlinkClick r:id="rId3"/>
              </a:rPr>
              <a:t>GitHub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make an account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check email and confirm account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log in online to make sure everything is set up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Git Commands cont.</a:t>
            </a:r>
          </a:p>
        </p:txBody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fetch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git fetch origin - remove local changes and commits and fetch origin branch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git reset --hard origin/master - remove old changes and revert to old push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pull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git pull - fetch and merge changes to local from remote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Git Commands cont.</a:t>
            </a:r>
          </a:p>
        </p:txBody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https://confluence.atlassian.com/bitbucketserver/basic-git-commands-776639767.html</a:t>
            </a:r>
          </a:p>
          <a:p>
            <a:pPr lv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https://training.github.com/kit/downloads/github-git-cheat-sheet.pdf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Licenses</a:t>
            </a:r>
          </a:p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http://choosealicense.com/licenses/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Apache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GNU GPL v3.0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MIT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Setup Slack</a:t>
            </a:r>
          </a:p>
        </p:txBody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Online chat service we can use to talk about projects and help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email </a:t>
            </a:r>
            <a:r>
              <a:rPr lang="en" u="sng">
                <a:solidFill>
                  <a:schemeClr val="hlink"/>
                </a:solidFill>
                <a:hlinkClick r:id="rId3"/>
              </a:rPr>
              <a:t>tchoh2@uic.edu</a:t>
            </a:r>
            <a:r>
              <a:rPr lang="en"/>
              <a:t> with your </a:t>
            </a:r>
            <a:r>
              <a:rPr b="1" lang="en"/>
              <a:t>UIC </a:t>
            </a:r>
            <a:r>
              <a:rPr lang="en"/>
              <a:t>email and I will add you to the list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it will be used for those who want/need help with our open source project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Git GUI</a:t>
            </a:r>
          </a:p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two main types for OSX and Windows: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Github GUI (for respective OS)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SourceTree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For Linux: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Giggle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gitg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Git Terminal</a:t>
            </a:r>
          </a:p>
        </p:txBody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When downloading the GUI of your choice, make sure to download the included terminal commands as well (important if you want to learn how to use the terminal commands)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Stages in Git</a:t>
            </a:r>
          </a:p>
        </p:txBody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red files (changed files)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add files to staging phase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commit files to local repo</a:t>
            </a:r>
          </a:p>
          <a:p>
            <a:pPr indent="-228600" lvl="0" marL="457200">
              <a:spcBef>
                <a:spcPts val="0"/>
              </a:spcBef>
              <a:buAutoNum type="arabicPeriod"/>
            </a:pPr>
            <a:r>
              <a:rPr lang="en"/>
              <a:t>push files to github repo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Git keywords</a:t>
            </a:r>
          </a:p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command line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repository - repo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version control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commit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push/pull/fork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branch - origin, master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Git Commands</a:t>
            </a:r>
          </a:p>
        </p:txBody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get help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git help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tell Git who you are - configure name and email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git config --global user.name “timchoh585”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git config --global user.email </a:t>
            </a:r>
            <a:r>
              <a:rPr lang="en" u="sng">
                <a:solidFill>
                  <a:schemeClr val="hlink"/>
                </a:solidFill>
                <a:hlinkClick r:id="rId3"/>
              </a:rPr>
              <a:t>t</a:t>
            </a:r>
            <a:r>
              <a:rPr lang="en"/>
              <a:t>imchoh@gmail.com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create new local repo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git init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Git Commands cont.</a:t>
            </a:r>
          </a:p>
        </p:txBody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check out repo - create copy of repo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git clone /path/to/repo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add files - add one or more files to staging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git add &lt;filename&gt;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git add -A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git add *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push - send changes to remote branch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git push ____ ____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Git Commands cont.</a:t>
            </a:r>
          </a:p>
        </p:txBody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status - get status of git repo of branch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git status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branches - making “second repo” in main repo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git checkout -b nameofbranch - make new branch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git checkout nameofbranch - switch branches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git branch - list all branches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git push origin branchname - local to remote</a:t>
            </a:r>
          </a:p>
        </p:txBody>
      </p:sp>
    </p:spTree>
  </p:cSld>
  <p:clrMapOvr>
    <a:masterClrMapping/>
  </p:clrMapOvr>
  <p:transition spd="slow">
    <p:cut/>
  </p:transition>
</p:sld>
</file>

<file path=ppt/theme/theme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.xml><?xml version="1.0" encoding="utf-8"?>
<a:theme xmlns:a="http://schemas.openxmlformats.org/drawingml/2006/main" xmlns:r="http://schemas.openxmlformats.org/officeDocument/2006/relationships" name="modern">
  <a:themeElements>
    <a:clrScheme name="Custom 348">
      <a:dk1>
        <a:srgbClr val="000000"/>
      </a:dk1>
      <a:lt1>
        <a:srgbClr val="FFFFFF"/>
      </a:lt1>
      <a:dk2>
        <a:srgbClr val="191919"/>
      </a:dk2>
      <a:lt2>
        <a:srgbClr val="CCCCCC"/>
      </a:lt2>
      <a:accent1>
        <a:srgbClr val="7E5554"/>
      </a:accent1>
      <a:accent2>
        <a:srgbClr val="910A10"/>
      </a:accent2>
      <a:accent3>
        <a:srgbClr val="84294D"/>
      </a:accent3>
      <a:accent4>
        <a:srgbClr val="DA823B"/>
      </a:accent4>
      <a:accent5>
        <a:srgbClr val="625D3C"/>
      </a:accent5>
      <a:accent6>
        <a:srgbClr val="00384A"/>
      </a:accent6>
      <a:hlink>
        <a:srgbClr val="227A78"/>
      </a:hlink>
      <a:folHlink>
        <a:srgbClr val="39474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